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7" r:id="rId2"/>
    <p:sldId id="263" r:id="rId3"/>
    <p:sldId id="256" r:id="rId4"/>
    <p:sldId id="257" r:id="rId5"/>
    <p:sldId id="259" r:id="rId6"/>
    <p:sldId id="260" r:id="rId7"/>
    <p:sldId id="264" r:id="rId8"/>
    <p:sldId id="265" r:id="rId9"/>
    <p:sldId id="266" r:id="rId10"/>
    <p:sldId id="26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6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Water Monthly Expenses and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25838</c:v>
                </c:pt>
                <c:pt idx="1">
                  <c:v>25016</c:v>
                </c:pt>
                <c:pt idx="2">
                  <c:v>25008</c:v>
                </c:pt>
                <c:pt idx="3">
                  <c:v>24990</c:v>
                </c:pt>
                <c:pt idx="4">
                  <c:v>25000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25367</c:v>
                </c:pt>
                <c:pt idx="1">
                  <c:v>16417</c:v>
                </c:pt>
                <c:pt idx="2">
                  <c:v>23808</c:v>
                </c:pt>
                <c:pt idx="3">
                  <c:v>55898</c:v>
                </c:pt>
                <c:pt idx="4">
                  <c:v>43725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471</c:v>
                </c:pt>
                <c:pt idx="1">
                  <c:v>8599</c:v>
                </c:pt>
                <c:pt idx="2">
                  <c:v>1200</c:v>
                </c:pt>
                <c:pt idx="3">
                  <c:v>-30908</c:v>
                </c:pt>
                <c:pt idx="4">
                  <c:v>-18725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576816"/>
        <c:axId val="312578384"/>
        <c:axId val="0"/>
      </c:bar3DChart>
      <c:catAx>
        <c:axId val="31257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578384"/>
        <c:crosses val="autoZero"/>
        <c:auto val="1"/>
        <c:lblAlgn val="ctr"/>
        <c:lblOffset val="100"/>
        <c:noMultiLvlLbl val="0"/>
      </c:catAx>
      <c:valAx>
        <c:axId val="3125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57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Sewer Monthly Income and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35779</c:v>
                </c:pt>
                <c:pt idx="1">
                  <c:v>34799</c:v>
                </c:pt>
                <c:pt idx="2">
                  <c:v>37302</c:v>
                </c:pt>
                <c:pt idx="3">
                  <c:v>32287</c:v>
                </c:pt>
                <c:pt idx="4">
                  <c:v>35000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29879</c:v>
                </c:pt>
                <c:pt idx="1">
                  <c:v>33322</c:v>
                </c:pt>
                <c:pt idx="2">
                  <c:v>54708</c:v>
                </c:pt>
                <c:pt idx="3">
                  <c:v>57787</c:v>
                </c:pt>
                <c:pt idx="4">
                  <c:v>55000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Diffrence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5900</c:v>
                </c:pt>
                <c:pt idx="1">
                  <c:v>1477</c:v>
                </c:pt>
                <c:pt idx="2">
                  <c:v>-17406</c:v>
                </c:pt>
                <c:pt idx="3">
                  <c:v>-25500</c:v>
                </c:pt>
                <c:pt idx="4">
                  <c:v>-20000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574072"/>
        <c:axId val="312576032"/>
        <c:axId val="0"/>
      </c:bar3DChart>
      <c:catAx>
        <c:axId val="31257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576032"/>
        <c:crosses val="autoZero"/>
        <c:auto val="1"/>
        <c:lblAlgn val="ctr"/>
        <c:lblOffset val="100"/>
        <c:noMultiLvlLbl val="0"/>
      </c:catAx>
      <c:valAx>
        <c:axId val="3125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57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A378C1-0996-4E21-8592-D4446624B2FD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171895-CCC3-4DF4-84BA-ACE93C691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8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2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7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4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5FE9-DF93-43E3-A7DF-C1CD9162743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07BF-606F-4649-B30C-CA1DC7F55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0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Utility Rate Increase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84806"/>
            <a:ext cx="10515600" cy="4351338"/>
          </a:xfrm>
        </p:spPr>
        <p:txBody>
          <a:bodyPr/>
          <a:lstStyle/>
          <a:p>
            <a:r>
              <a:rPr lang="en-US" dirty="0" smtClean="0"/>
              <a:t>Historic rates</a:t>
            </a:r>
          </a:p>
          <a:p>
            <a:r>
              <a:rPr lang="en-US" dirty="0" smtClean="0"/>
              <a:t>Current and estimated Monthly Costs Analysis</a:t>
            </a:r>
          </a:p>
          <a:p>
            <a:r>
              <a:rPr lang="en-US" dirty="0" smtClean="0"/>
              <a:t>Water/ Sewer Repairs and costs</a:t>
            </a:r>
          </a:p>
          <a:p>
            <a:r>
              <a:rPr lang="en-US" dirty="0" smtClean="0"/>
              <a:t> Current Water Line Composite</a:t>
            </a:r>
          </a:p>
          <a:p>
            <a:r>
              <a:rPr lang="en-US" dirty="0" smtClean="0"/>
              <a:t>Cost to upgrade water and sewer lines and improve end point water quality</a:t>
            </a:r>
          </a:p>
          <a:p>
            <a:r>
              <a:rPr lang="en-US" dirty="0" smtClean="0"/>
              <a:t> Proposed rate increase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59243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Due to the rising cost of operation the Village of North Lewisburg Council is proposing a water/ Sewer rate increase.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following slides will show: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405" y="1576461"/>
            <a:ext cx="101871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	</a:t>
            </a:r>
            <a:r>
              <a:rPr lang="en-US" sz="4000" b="1" dirty="0" smtClean="0"/>
              <a:t>BASE RATE         Total Cost	  Water	  Sewer</a:t>
            </a:r>
          </a:p>
          <a:p>
            <a:r>
              <a:rPr lang="en-US" sz="3600" dirty="0" smtClean="0"/>
              <a:t>              Current Rate       $60.00	  $25.75	  $34.25</a:t>
            </a:r>
          </a:p>
          <a:p>
            <a:r>
              <a:rPr lang="en-US" sz="3600" dirty="0" smtClean="0"/>
              <a:t>2023 New Base Rate       $65.00	  $27.30	  $37.70</a:t>
            </a:r>
          </a:p>
          <a:p>
            <a:r>
              <a:rPr lang="en-US" sz="3600" dirty="0" smtClean="0"/>
              <a:t>2024      5% Increase       $68.25	  $28.66	  $39.59</a:t>
            </a:r>
          </a:p>
          <a:p>
            <a:pPr marL="742950" indent="-742950">
              <a:buAutoNum type="arabicPlain" startAt="2025"/>
            </a:pPr>
            <a:r>
              <a:rPr lang="en-US" sz="3600" dirty="0" smtClean="0"/>
              <a:t>      4% Increase       $70.98	  $29.81	  $41.17</a:t>
            </a:r>
          </a:p>
          <a:p>
            <a:r>
              <a:rPr lang="en-US" sz="3600" dirty="0" smtClean="0"/>
              <a:t>2026      3% Increase       $73.11	  $30.71	  $42.40</a:t>
            </a:r>
          </a:p>
          <a:p>
            <a:r>
              <a:rPr lang="en-US" sz="3600" dirty="0" smtClean="0"/>
              <a:t>2027	Rates will be reviewed again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115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347" y="1690688"/>
            <a:ext cx="9193306" cy="4351338"/>
          </a:xfrm>
        </p:spPr>
        <p:txBody>
          <a:bodyPr/>
          <a:lstStyle/>
          <a:p>
            <a:r>
              <a:rPr lang="en-US" dirty="0" smtClean="0"/>
              <a:t>1948                    Flat rate 			$2.50</a:t>
            </a:r>
          </a:p>
          <a:p>
            <a:endParaRPr lang="en-US" dirty="0"/>
          </a:p>
          <a:p>
            <a:r>
              <a:rPr lang="en-US" dirty="0" smtClean="0"/>
              <a:t>1973	         Flat rate			$48.00</a:t>
            </a:r>
          </a:p>
          <a:p>
            <a:endParaRPr lang="en-US" dirty="0" smtClean="0"/>
          </a:p>
          <a:p>
            <a:r>
              <a:rPr lang="en-US" dirty="0" smtClean="0"/>
              <a:t>2008                    Base 3,000 gal/ month	$60.00 </a:t>
            </a:r>
          </a:p>
          <a:p>
            <a:pPr marL="0" indent="0">
              <a:buNone/>
            </a:pPr>
            <a:r>
              <a:rPr lang="en-US" dirty="0" smtClean="0"/>
              <a:t>                                Next 3,000			$59.22</a:t>
            </a:r>
          </a:p>
          <a:p>
            <a:pPr marL="0" indent="0">
              <a:buNone/>
            </a:pPr>
            <a:r>
              <a:rPr lang="en-US" dirty="0" smtClean="0"/>
              <a:t>                                Over 6,000 gal                      $.02/ gallon 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347784"/>
            <a:ext cx="9854453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199" y="3525452"/>
            <a:ext cx="9854453" cy="1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07018314"/>
              </p:ext>
            </p:extLst>
          </p:nvPr>
        </p:nvGraphicFramePr>
        <p:xfrm>
          <a:off x="1171074" y="240632"/>
          <a:ext cx="10058400" cy="636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7011" y="553271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*Averaged over the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76867897"/>
              </p:ext>
            </p:extLst>
          </p:nvPr>
        </p:nvGraphicFramePr>
        <p:xfrm>
          <a:off x="1267326" y="240632"/>
          <a:ext cx="9657348" cy="635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64505" y="585354"/>
            <a:ext cx="3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*Averaged over the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94" y="141668"/>
            <a:ext cx="4945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2022-2023 Sewer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Hazmat Clean up- $41,000.00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UV Lights- $75,000.00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Muffin Monster- $28,000.00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Blower and Motors- $34,000.00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Electrical- $10,000.00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MBR Pumps/ Motors- $14,050.00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Fine Screens- $130,000.00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Effluent and Influent Samplers- $</a:t>
            </a:r>
            <a:r>
              <a:rPr lang="en-US" dirty="0" smtClean="0"/>
              <a:t>6,305.00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Sewer Camera- $16,500.00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Chemical Storage Containment- $10,000.00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SCADA Remote Access- (TBD)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IN HOUSE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Break at Spain’s Creek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Building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Lagoon clean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Membrane Cleaning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Inflow and Infiltration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40" y="4422169"/>
            <a:ext cx="1543238" cy="2066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60" y="545737"/>
            <a:ext cx="2462649" cy="1846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27" y="4313723"/>
            <a:ext cx="2166408" cy="1624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178" y="2753026"/>
            <a:ext cx="1052202" cy="1403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54" y="141668"/>
            <a:ext cx="2266681" cy="17000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976" y="2433588"/>
            <a:ext cx="235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Sewer Main Repair over Spain’s Creek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27709" y="1882543"/>
            <a:ext cx="235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Spain’s Creek culvert at Sewer plant entrance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72081" y="6081847"/>
            <a:ext cx="235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Sewer Lagoon Overflow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5425" y="6488667"/>
            <a:ext cx="265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Full Open Sewer Manhole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77440" y="3694702"/>
            <a:ext cx="1668379" cy="2249644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5" y="55165"/>
            <a:ext cx="959480" cy="2078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0" y="59275"/>
            <a:ext cx="959480" cy="2078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68270" y="2970632"/>
            <a:ext cx="2090977" cy="1568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66957" y="4608356"/>
            <a:ext cx="2085360" cy="15640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86178" y="2188908"/>
            <a:ext cx="190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Fine Screen Before and After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40234" y="6190308"/>
            <a:ext cx="190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Fine Screen Panel Before and After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87750" y="6061591"/>
            <a:ext cx="190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Lagoon cleaned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13071" y="3188662"/>
            <a:ext cx="1538486" cy="11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486" y="103031"/>
            <a:ext cx="55379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2022-2023 Water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Meter Install- $113,000.00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508 Of 740 will be replaced with Mueller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Currently 67% of meters are 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244 still need to be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 Pump 1 Replacement- $22,000.00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Aeration  System Repair- $175,000.00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 Inspections- $6,000.00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 Cleaning- $40,000.00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dirty="0" smtClean="0"/>
              <a:t>rd Well- $80,000.00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Water Towers Clean, Paint, Inspections- $800,000.00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Paid over 7 year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GIS Mapping- $7,000.00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Well </a:t>
            </a:r>
            <a:r>
              <a:rPr lang="en-US" dirty="0">
                <a:solidFill>
                  <a:prstClr val="black"/>
                </a:solidFill>
              </a:rPr>
              <a:t>Decking </a:t>
            </a:r>
            <a:r>
              <a:rPr lang="en-US" dirty="0" smtClean="0">
                <a:solidFill>
                  <a:prstClr val="black"/>
                </a:solidFill>
              </a:rPr>
              <a:t>Repair- $1,000.00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Efficiency Dehumidifier- $3,500.00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Abandon Low Quality Well- $7,050.00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PRV </a:t>
            </a:r>
            <a:r>
              <a:rPr lang="en-US" dirty="0"/>
              <a:t>Valve </a:t>
            </a:r>
            <a:r>
              <a:rPr lang="en-US" dirty="0" smtClean="0"/>
              <a:t>Upgrade- $43,000.00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West </a:t>
            </a:r>
            <a:r>
              <a:rPr lang="en-US" dirty="0"/>
              <a:t>Well Leaking </a:t>
            </a:r>
            <a:r>
              <a:rPr lang="en-US" dirty="0" smtClean="0"/>
              <a:t>Valve- TBD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47" y="103031"/>
            <a:ext cx="3447605" cy="2854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34" y="316505"/>
            <a:ext cx="2228044" cy="242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7234" y="2782669"/>
            <a:ext cx="222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West Water Tower to be painted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77" y="3467970"/>
            <a:ext cx="3666186" cy="2749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70" y="4757263"/>
            <a:ext cx="3617415" cy="1877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0964" y="6256580"/>
            <a:ext cx="257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Repainted Water Plant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2479" y="5797092"/>
            <a:ext cx="13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GIS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1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053" y="-200409"/>
            <a:ext cx="5897916" cy="7863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9323" y="117120"/>
            <a:ext cx="867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Water/ Sewer Lines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070" y="1909483"/>
            <a:ext cx="32945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Yellow Lines-</a:t>
            </a:r>
          </a:p>
          <a:p>
            <a:pPr algn="ctr"/>
            <a:r>
              <a:rPr lang="en-US" sz="2000" dirty="0" smtClean="0"/>
              <a:t>1940/ 1950s Concrete Composite Plumbing</a:t>
            </a:r>
          </a:p>
          <a:p>
            <a:pPr algn="ctr"/>
            <a:r>
              <a:rPr lang="en-US" sz="2000" dirty="0" smtClean="0"/>
              <a:t>*Causes mineral deposits in water over time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Blue Lines- </a:t>
            </a:r>
          </a:p>
          <a:p>
            <a:pPr algn="ctr"/>
            <a:r>
              <a:rPr lang="en-US" sz="2000" dirty="0" smtClean="0"/>
              <a:t>New PVC Lines</a:t>
            </a:r>
          </a:p>
          <a:p>
            <a:pPr algn="ctr"/>
            <a:r>
              <a:rPr lang="en-US" sz="2000" dirty="0" smtClean="0"/>
              <a:t> 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7" y="94129"/>
            <a:ext cx="4300937" cy="6629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52" y="1188597"/>
            <a:ext cx="5134692" cy="553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4552" y="235131"/>
            <a:ext cx="513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East State Route 245</a:t>
            </a:r>
          </a:p>
          <a:p>
            <a:r>
              <a:rPr lang="en-US" sz="2000" b="1" dirty="0"/>
              <a:t>Water, Sewer, Curbs, Gutter, Storm, and </a:t>
            </a:r>
            <a:r>
              <a:rPr lang="en-US" sz="2000" b="1" dirty="0" smtClean="0"/>
              <a:t>Street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715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7" y="1158700"/>
            <a:ext cx="3897510" cy="454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73" y="726142"/>
            <a:ext cx="3810532" cy="5858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91" y="726142"/>
            <a:ext cx="3848637" cy="4401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5813" y="0"/>
            <a:ext cx="509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North State Route 559 </a:t>
            </a:r>
          </a:p>
          <a:p>
            <a:pPr algn="ctr"/>
            <a:r>
              <a:rPr lang="en-US" sz="2000" b="1" dirty="0" smtClean="0"/>
              <a:t>Water, Sewer, Curbs, Gutter, Storm, and Street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34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55215</TotalTime>
  <Words>368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Utility Rate Increase Proposal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Mayors Court</dc:creator>
  <cp:lastModifiedBy>Mayors Court</cp:lastModifiedBy>
  <cp:revision>66</cp:revision>
  <cp:lastPrinted>2023-07-11T22:14:00Z</cp:lastPrinted>
  <dcterms:created xsi:type="dcterms:W3CDTF">2023-04-05T18:24:44Z</dcterms:created>
  <dcterms:modified xsi:type="dcterms:W3CDTF">2023-07-14T15:48:14Z</dcterms:modified>
</cp:coreProperties>
</file>